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7"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3040" y="6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09CAF7-05EE-4574-8C62-4BAFC123BDB8}" type="datetimeFigureOut">
              <a:rPr lang="en-US" smtClean="0"/>
              <a:pPr/>
              <a:t>5/21/14</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35D617-0576-4053-8624-01C3AB6E77EA}" type="slidenum">
              <a:rPr lang="en-US" smtClean="0"/>
              <a:pPr/>
              <a:t>‹#›</a:t>
            </a:fld>
            <a:endParaRPr lang="en-US"/>
          </a:p>
        </p:txBody>
      </p:sp>
    </p:spTree>
    <p:extLst>
      <p:ext uri="{BB962C8B-B14F-4D97-AF65-F5344CB8AC3E}">
        <p14:creationId xmlns:p14="http://schemas.microsoft.com/office/powerpoint/2010/main" val="796393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35D617-0576-4053-8624-01C3AB6E77EA}"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2"/>
            <a:ext cx="5829300" cy="1960033"/>
          </a:xfrm>
          <a:prstGeom prst="rect">
            <a:avLst/>
          </a:prstGeom>
        </p:spPr>
        <p:txBody>
          <a:bodyPr lIns="101882" tIns="50941" rIns="101882" bIns="50941"/>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lIns="101882" tIns="50941" rIns="101882" bIns="50941"/>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43182" y="8475808"/>
            <a:ext cx="1599640" cy="486352"/>
          </a:xfrm>
          <a:prstGeom prst="rect">
            <a:avLst/>
          </a:prstGeom>
        </p:spPr>
        <p:txBody>
          <a:bodyPr lIns="101882" tIns="50941" rIns="101882" bIns="50941"/>
          <a:lstStyle>
            <a:lvl1pPr>
              <a:defRPr>
                <a:ea typeface="Arial" charset="0"/>
              </a:defRPr>
            </a:lvl1pPr>
          </a:lstStyle>
          <a:p>
            <a:pPr>
              <a:defRPr/>
            </a:pPr>
            <a:endParaRPr lang="en-US"/>
          </a:p>
        </p:txBody>
      </p:sp>
      <p:sp>
        <p:nvSpPr>
          <p:cNvPr id="5" name="Footer Placeholder 4"/>
          <p:cNvSpPr>
            <a:spLocks noGrp="1"/>
          </p:cNvSpPr>
          <p:nvPr>
            <p:ph type="ftr" sz="quarter" idx="11"/>
          </p:nvPr>
        </p:nvSpPr>
        <p:spPr>
          <a:xfrm>
            <a:off x="2343432" y="8475808"/>
            <a:ext cx="2171140" cy="486352"/>
          </a:xfrm>
          <a:prstGeom prst="rect">
            <a:avLst/>
          </a:prstGeom>
        </p:spPr>
        <p:txBody>
          <a:bodyPr lIns="101882" tIns="50941" rIns="101882" bIns="50941"/>
          <a:lstStyle>
            <a:lvl1pPr>
              <a:defRPr>
                <a:ea typeface="Arial" charset="0"/>
              </a:defRPr>
            </a:lvl1pPr>
          </a:lstStyle>
          <a:p>
            <a:pPr>
              <a:defRPr/>
            </a:pPr>
            <a:endParaRPr lang="en-US"/>
          </a:p>
        </p:txBody>
      </p:sp>
      <p:sp>
        <p:nvSpPr>
          <p:cNvPr id="6" name="Slide Number Placeholder 5"/>
          <p:cNvSpPr>
            <a:spLocks noGrp="1"/>
          </p:cNvSpPr>
          <p:nvPr>
            <p:ph type="sldNum" sz="quarter" idx="12"/>
          </p:nvPr>
        </p:nvSpPr>
        <p:spPr>
          <a:xfrm>
            <a:off x="4915182" y="8475808"/>
            <a:ext cx="1599640" cy="486352"/>
          </a:xfrm>
          <a:prstGeom prst="rect">
            <a:avLst/>
          </a:prstGeom>
        </p:spPr>
        <p:txBody>
          <a:bodyPr vert="horz" wrap="square" lIns="101882" tIns="50941" rIns="101882" bIns="50941" numCol="1" anchor="t" anchorCtr="0" compatLnSpc="1">
            <a:prstTxWarp prst="textNoShape">
              <a:avLst/>
            </a:prstTxWarp>
          </a:bodyPr>
          <a:lstStyle>
            <a:lvl1pPr>
              <a:defRPr/>
            </a:lvl1pPr>
          </a:lstStyle>
          <a:p>
            <a:pPr>
              <a:defRPr/>
            </a:pPr>
            <a:fld id="{F6ABDCA3-8D80-40A3-A82E-718FB687D20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extBox 4"/>
          <p:cNvSpPr txBox="1">
            <a:spLocks noChangeArrowheads="1"/>
          </p:cNvSpPr>
          <p:nvPr userDrawn="1"/>
        </p:nvSpPr>
        <p:spPr bwMode="auto">
          <a:xfrm>
            <a:off x="414619" y="531090"/>
            <a:ext cx="184731" cy="369332"/>
          </a:xfrm>
          <a:prstGeom prst="rect">
            <a:avLst/>
          </a:prstGeom>
          <a:noFill/>
          <a:ln>
            <a:noFill/>
          </a:ln>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dirty="0" smtClean="0">
              <a:latin typeface="Calibri" pitchFamily="34" charset="0"/>
            </a:endParaRPr>
          </a:p>
        </p:txBody>
      </p:sp>
      <p:sp>
        <p:nvSpPr>
          <p:cNvPr id="1029" name="TextBox 6"/>
          <p:cNvSpPr txBox="1">
            <a:spLocks noChangeArrowheads="1"/>
          </p:cNvSpPr>
          <p:nvPr userDrawn="1"/>
        </p:nvSpPr>
        <p:spPr bwMode="auto">
          <a:xfrm>
            <a:off x="0" y="304800"/>
            <a:ext cx="6858000" cy="276999"/>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SPRING 2012</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7"/>
          <p:cNvSpPr txBox="1">
            <a:spLocks noChangeArrowheads="1"/>
          </p:cNvSpPr>
          <p:nvPr/>
        </p:nvSpPr>
        <p:spPr bwMode="auto">
          <a:xfrm>
            <a:off x="381000" y="3962400"/>
            <a:ext cx="5638800" cy="3231654"/>
          </a:xfrm>
          <a:prstGeom prst="rect">
            <a:avLst/>
          </a:prstGeom>
          <a:noFill/>
          <a:ln w="9525">
            <a:noFill/>
            <a:miter lim="800000"/>
            <a:headEnd/>
            <a:tailEnd/>
          </a:ln>
        </p:spPr>
        <p:txBody>
          <a:bodyPr wrap="square">
            <a:spAutoFit/>
          </a:bodyPr>
          <a:lstStyle/>
          <a:p>
            <a:pPr algn="ctr">
              <a:lnSpc>
                <a:spcPct val="100000"/>
              </a:lnSpc>
              <a:tabLst>
                <a:tab pos="723900" algn="l"/>
                <a:tab pos="1447800" algn="l"/>
                <a:tab pos="2171700" algn="l"/>
                <a:tab pos="2895600" algn="l"/>
                <a:tab pos="3619500" algn="l"/>
                <a:tab pos="4343400" algn="l"/>
                <a:tab pos="5067300" algn="l"/>
                <a:tab pos="5791200" algn="l"/>
              </a:tabLst>
            </a:pPr>
            <a:r>
              <a:rPr lang="en-US" b="1" dirty="0" smtClean="0">
                <a:latin typeface="Times New Roman" pitchFamily="18" charset="0"/>
                <a:cs typeface="Times New Roman" pitchFamily="18" charset="0"/>
              </a:rPr>
              <a:t>Visualization and Analysis of High-Dimensional Data in Systems with Complex Behaviors</a:t>
            </a:r>
          </a:p>
          <a:p>
            <a:endParaRPr lang="en-US" sz="1200" dirty="0" smtClean="0"/>
          </a:p>
          <a:p>
            <a:pPr>
              <a:lnSpc>
                <a:spcPct val="100000"/>
              </a:lnSpc>
              <a:tabLst>
                <a:tab pos="723900" algn="l"/>
                <a:tab pos="1447800" algn="l"/>
                <a:tab pos="2171700" algn="l"/>
                <a:tab pos="2895600" algn="l"/>
                <a:tab pos="3619500" algn="l"/>
                <a:tab pos="4343400" algn="l"/>
                <a:tab pos="5067300" algn="l"/>
              </a:tabLst>
            </a:pPr>
            <a:r>
              <a:rPr lang="en-US" sz="1200" dirty="0" smtClean="0">
                <a:solidFill>
                  <a:srgbClr val="000000"/>
                </a:solidFill>
                <a:latin typeface="Times New Roman" pitchFamily="18" charset="0"/>
                <a:cs typeface="Times New Roman" pitchFamily="18" charset="0"/>
              </a:rPr>
              <a:t>In complex, multivariate systems, such as in air traffic modeling, data analysis can be a very difficult task without graphical visualization of the data in an easily understandable format. The purpose of this project was to develop a method to more efficiently visualize data from a system with a high number of variables. We have based our preliminary designs on parallel coordinate plots, which can be used to compare many data points, but not in any particularly significant arrangement. Another problem is the fact that the system itself can behave in different ways, which renders trend analysis very difficult. To try to solve these problems, we will be attempting to utilize color- and size-coding options, probabilistic clustering algorithms, machine learning techniques, and support for time-based data. We will be running trials to determine the most effective implementation.</a:t>
            </a:r>
          </a:p>
          <a:p>
            <a:endParaRPr lang="en-US" sz="1200" dirty="0"/>
          </a:p>
          <a:p>
            <a:pPr algn="just"/>
            <a:endParaRPr lang="en-US" sz="1200" dirty="0"/>
          </a:p>
        </p:txBody>
      </p:sp>
      <p:sp>
        <p:nvSpPr>
          <p:cNvPr id="10" name="Slide Number Placeholder 10"/>
          <p:cNvSpPr txBox="1">
            <a:spLocks/>
          </p:cNvSpPr>
          <p:nvPr/>
        </p:nvSpPr>
        <p:spPr bwMode="auto">
          <a:xfrm>
            <a:off x="5570538" y="9348788"/>
            <a:ext cx="1812925" cy="534987"/>
          </a:xfrm>
          <a:prstGeom prst="rect">
            <a:avLst/>
          </a:prstGeom>
          <a:noFill/>
          <a:ln w="9525">
            <a:noFill/>
            <a:miter lim="800000"/>
            <a:headEnd/>
            <a:tailEnd/>
          </a:ln>
        </p:spPr>
        <p:txBody>
          <a:bodyPr lIns="101882" tIns="50941" rIns="101882" bIns="50941"/>
          <a:lstStyle/>
          <a:p>
            <a:fld id="{C06DA864-B599-4083-A260-E43B184BBFEA}" type="slidenum">
              <a:rPr lang="en-US"/>
              <a:pPr/>
              <a:t>1</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3423658559"/>
              </p:ext>
            </p:extLst>
          </p:nvPr>
        </p:nvGraphicFramePr>
        <p:xfrm>
          <a:off x="381000" y="1601421"/>
          <a:ext cx="1866900" cy="1864309"/>
        </p:xfrm>
        <a:graphic>
          <a:graphicData uri="http://schemas.openxmlformats.org/drawingml/2006/table">
            <a:tbl>
              <a:tblPr firstRow="1" bandRow="1">
                <a:tableStyleId>{5C22544A-7EE6-4342-B048-85BDC9FD1C3A}</a:tableStyleId>
              </a:tblPr>
              <a:tblGrid>
                <a:gridCol w="1866900"/>
              </a:tblGrid>
              <a:tr h="1864309">
                <a:tc>
                  <a:txBody>
                    <a:bodyPr/>
                    <a:lstStyle/>
                    <a:p>
                      <a:r>
                        <a:rPr lang="en-US" dirty="0" smtClean="0"/>
                        <a:t>Your Photo Here</a:t>
                      </a:r>
                      <a:endParaRPr lang="en-US" dirty="0"/>
                    </a:p>
                  </a:txBody>
                  <a:tcPr/>
                </a:tc>
              </a:tr>
            </a:tbl>
          </a:graphicData>
        </a:graphic>
      </p:graphicFrame>
      <p:sp>
        <p:nvSpPr>
          <p:cNvPr id="12" name="TextBox 6"/>
          <p:cNvSpPr txBox="1">
            <a:spLocks noChangeArrowheads="1"/>
          </p:cNvSpPr>
          <p:nvPr/>
        </p:nvSpPr>
        <p:spPr bwMode="auto">
          <a:xfrm>
            <a:off x="0" y="304800"/>
            <a:ext cx="6858000" cy="276999"/>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SUMMER</a:t>
            </a:r>
            <a:r>
              <a:rPr lang="en-US" sz="1200" baseline="0" dirty="0" smtClean="0">
                <a:solidFill>
                  <a:schemeClr val="bg1"/>
                </a:solidFill>
                <a:latin typeface="Arial" pitchFamily="34" charset="0"/>
                <a:cs typeface="Arial" pitchFamily="34" charset="0"/>
              </a:rPr>
              <a:t> 2013</a:t>
            </a:r>
            <a:endParaRPr lang="en-US" sz="1200" dirty="0" smtClean="0">
              <a:solidFill>
                <a:schemeClr val="bg1"/>
              </a:solidFill>
              <a:latin typeface="Arial" pitchFamily="34" charset="0"/>
              <a:cs typeface="Arial" pitchFamily="34" charset="0"/>
            </a:endParaRPr>
          </a:p>
        </p:txBody>
      </p:sp>
      <p:sp>
        <p:nvSpPr>
          <p:cNvPr id="15" name="TextBox 14"/>
          <p:cNvSpPr txBox="1"/>
          <p:nvPr/>
        </p:nvSpPr>
        <p:spPr>
          <a:xfrm>
            <a:off x="2590800" y="1524000"/>
            <a:ext cx="3352800" cy="2585323"/>
          </a:xfrm>
          <a:prstGeom prst="rect">
            <a:avLst/>
          </a:prstGeom>
          <a:noFill/>
        </p:spPr>
        <p:txBody>
          <a:bodyPr wrap="square" rtlCol="0">
            <a:spAutoFit/>
          </a:bodyPr>
          <a:lstStyle/>
          <a:p>
            <a:r>
              <a:rPr lang="en-US" b="1" dirty="0" smtClean="0">
                <a:cs typeface="Arial" pitchFamily="34" charset="0"/>
              </a:rPr>
              <a:t>Nathan Aguirre, </a:t>
            </a:r>
            <a:r>
              <a:rPr lang="en-US" sz="1200" i="1" dirty="0" smtClean="0">
                <a:cs typeface="Arial" pitchFamily="34" charset="0"/>
              </a:rPr>
              <a:t>New Mexico Tech </a:t>
            </a:r>
          </a:p>
          <a:p>
            <a:pPr>
              <a:buFont typeface="Times New Roman" pitchFamily="16" charset="0"/>
              <a:buNone/>
              <a:defRPr/>
            </a:pPr>
            <a:r>
              <a:rPr lang="en-US" sz="1200" dirty="0" smtClean="0">
                <a:ea typeface="Microsoft YaHei" charset="-122"/>
              </a:rPr>
              <a:t>Motivating Undergraduates in Science </a:t>
            </a:r>
          </a:p>
          <a:p>
            <a:pPr>
              <a:buFont typeface="Times New Roman" pitchFamily="16" charset="0"/>
              <a:buNone/>
              <a:defRPr/>
            </a:pPr>
            <a:r>
              <a:rPr lang="en-US" sz="1200" dirty="0" smtClean="0">
                <a:ea typeface="Microsoft YaHei" charset="-122"/>
              </a:rPr>
              <a:t>and Technology </a:t>
            </a:r>
          </a:p>
          <a:p>
            <a:r>
              <a:rPr lang="en-US" sz="1200" dirty="0" smtClean="0"/>
              <a:t>Undergraduate  Level</a:t>
            </a:r>
          </a:p>
          <a:p>
            <a:endParaRPr lang="en-US" sz="1200" dirty="0" smtClean="0"/>
          </a:p>
          <a:p>
            <a:pPr>
              <a:tabLst>
                <a:tab pos="723900" algn="l"/>
                <a:tab pos="1447800" algn="l"/>
                <a:tab pos="2171700" algn="l"/>
              </a:tabLst>
            </a:pPr>
            <a:r>
              <a:rPr lang="en-US" sz="1200" b="1" dirty="0" smtClean="0"/>
              <a:t>Mentor: Dr. Misty Davies</a:t>
            </a:r>
            <a:br>
              <a:rPr lang="en-US" sz="1200" b="1" dirty="0" smtClean="0"/>
            </a:br>
            <a:r>
              <a:rPr lang="en-US" sz="1200" b="1" dirty="0" smtClean="0"/>
              <a:t>Code: TI</a:t>
            </a:r>
            <a:br>
              <a:rPr lang="en-US" sz="1200" b="1" dirty="0" smtClean="0"/>
            </a:br>
            <a:r>
              <a:rPr lang="en-US" sz="1200" b="1" dirty="0" smtClean="0"/>
              <a:t>Branch Title: Robust Software Engineering</a:t>
            </a:r>
          </a:p>
          <a:p>
            <a:endParaRPr lang="en-US" sz="1400" dirty="0" smtClean="0"/>
          </a:p>
          <a:p>
            <a:endParaRPr lang="en-US" sz="1400" dirty="0" smtClean="0"/>
          </a:p>
          <a:p>
            <a:endParaRPr lang="en-US" sz="1400" i="1" dirty="0" smtClean="0">
              <a:solidFill>
                <a:schemeClr val="tx2">
                  <a:lumMod val="75000"/>
                </a:schemeClr>
              </a:solidFill>
              <a:latin typeface="Arial"/>
              <a:ea typeface="Arial" charset="0"/>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202</Words>
  <Application>Microsoft Macintosh PowerPoint</Application>
  <PresentationFormat>On-screen Show (4:3)</PresentationFormat>
  <Paragraphs>15</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Likins, Daniel Thomas. (ARC-VE)[Universities Space Research Association (USRA)]</dc:creator>
  <cp:lastModifiedBy>De Leon-Lopez, Kelly (ARC-VE)[Lockheed Martin Space OPNS]</cp:lastModifiedBy>
  <cp:revision>15</cp:revision>
  <dcterms:created xsi:type="dcterms:W3CDTF">2006-08-16T00:00:00Z</dcterms:created>
  <dcterms:modified xsi:type="dcterms:W3CDTF">2014-05-21T15:46:28Z</dcterms:modified>
</cp:coreProperties>
</file>